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11"/>
  </p:notesMasterIdLst>
  <p:handoutMasterIdLst>
    <p:handoutMasterId r:id="rId12"/>
  </p:handoutMasterIdLst>
  <p:sldIdLst>
    <p:sldId id="256" r:id="rId2"/>
    <p:sldId id="260" r:id="rId3"/>
    <p:sldId id="261" r:id="rId4"/>
    <p:sldId id="257" r:id="rId5"/>
    <p:sldId id="263" r:id="rId6"/>
    <p:sldId id="258" r:id="rId7"/>
    <p:sldId id="259"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9" autoAdjust="0"/>
    <p:restoredTop sz="94696" autoAdjust="0"/>
  </p:normalViewPr>
  <p:slideViewPr>
    <p:cSldViewPr snapToGrid="0" snapToObjects="1">
      <p:cViewPr varScale="1">
        <p:scale>
          <a:sx n="131" d="100"/>
          <a:sy n="131" d="100"/>
        </p:scale>
        <p:origin x="-180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7AA537-0B3E-0F4E-987B-DF95ABD452DA}" type="datetime1">
              <a:rPr lang="en-US" smtClean="0"/>
              <a:t>5/29/17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C2D634-8485-8241-AC7A-875FEBA03B31}"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A03F8A-09F6-2E41-9144-49CBE406C184}" type="datetime1">
              <a:rPr lang="en-US" smtClean="0"/>
              <a:t>5/29/17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9D0B15-3F4C-B340-B6DA-961F4901B338}"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656219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49D0B15-3F4C-B340-B6DA-961F4901B33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9D0B15-3F4C-B340-B6DA-961F4901B33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1656A14B-2D64-494D-8264-6B37A5418D95}" type="datetime1">
              <a:rPr lang="en-US" smtClean="0"/>
              <a:t>5/29/17</a:t>
            </a:fld>
            <a:endParaRPr lang="en-US"/>
          </a:p>
        </p:txBody>
      </p:sp>
      <p:sp>
        <p:nvSpPr>
          <p:cNvPr id="5" name="Footer Placeholder 4"/>
          <p:cNvSpPr>
            <a:spLocks noGrp="1"/>
          </p:cNvSpPr>
          <p:nvPr>
            <p:ph type="ftr" sz="quarter" idx="11"/>
          </p:nvPr>
        </p:nvSpPr>
        <p:spPr/>
        <p:txBody>
          <a:bodyPr/>
          <a:lstStyle/>
          <a:p>
            <a:r>
              <a:rPr lang="en-US" smtClean="0"/>
              <a:t>Faculty Meeting June 3, 2017</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B3B2C8-40B7-FE41-B4C5-7031E025B2F1}" type="datetime1">
              <a:rPr lang="en-US" smtClean="0"/>
              <a:t>5/29/17</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58C43390-AD86-CA42-B19B-D52F8E6ED7CC}" type="datetime1">
              <a:rPr lang="en-US" smtClean="0"/>
              <a:t>5/29/17</a:t>
            </a:fld>
            <a:endParaRPr lang="en-US"/>
          </a:p>
        </p:txBody>
      </p:sp>
      <p:sp>
        <p:nvSpPr>
          <p:cNvPr id="5" name="Footer Placeholder 4"/>
          <p:cNvSpPr>
            <a:spLocks noGrp="1"/>
          </p:cNvSpPr>
          <p:nvPr>
            <p:ph type="ftr" sz="quarter" idx="11"/>
          </p:nvPr>
        </p:nvSpPr>
        <p:spPr/>
        <p:txBody>
          <a:bodyPr/>
          <a:lstStyle/>
          <a:p>
            <a:r>
              <a:rPr lang="en-US" smtClean="0"/>
              <a:t>Faculty Meeting June 3, 2017</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105485E-49CE-8C45-8AD9-3634B33DAD28}" type="datetime1">
              <a:rPr lang="en-US" smtClean="0"/>
              <a:t>5/29/17</a:t>
            </a:fld>
            <a:endParaRPr lang="en-US"/>
          </a:p>
        </p:txBody>
      </p:sp>
      <p:sp>
        <p:nvSpPr>
          <p:cNvPr id="5" name="Footer Placeholder 4"/>
          <p:cNvSpPr>
            <a:spLocks noGrp="1"/>
          </p:cNvSpPr>
          <p:nvPr>
            <p:ph type="ftr" sz="quarter" idx="11"/>
          </p:nvPr>
        </p:nvSpPr>
        <p:spPr/>
        <p:txBody>
          <a:bodyPr/>
          <a:lstStyle/>
          <a:p>
            <a:r>
              <a:rPr lang="en-US" smtClean="0"/>
              <a:t>Faculty Meeting June 3, 2017</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65AF4AA-7DF8-9C4E-8522-41B6E3C3B660}" type="datetime1">
              <a:rPr lang="en-US" smtClean="0"/>
              <a:t>5/29/17</a:t>
            </a:fld>
            <a:endParaRPr lang="en-US"/>
          </a:p>
        </p:txBody>
      </p:sp>
      <p:sp>
        <p:nvSpPr>
          <p:cNvPr id="5" name="Footer Placeholder 4"/>
          <p:cNvSpPr>
            <a:spLocks noGrp="1"/>
          </p:cNvSpPr>
          <p:nvPr>
            <p:ph type="ftr" sz="quarter" idx="11"/>
          </p:nvPr>
        </p:nvSpPr>
        <p:spPr/>
        <p:txBody>
          <a:bodyPr/>
          <a:lstStyle/>
          <a:p>
            <a:r>
              <a:rPr lang="en-US" smtClean="0"/>
              <a:t>Faculty Meeting June 3, 2017</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A4A3CD8-950D-7F42-916C-4C991986D739}" type="datetime1">
              <a:rPr lang="en-US" smtClean="0"/>
              <a:t>5/29/17</a:t>
            </a:fld>
            <a:endParaRPr lang="en-US"/>
          </a:p>
        </p:txBody>
      </p:sp>
      <p:sp>
        <p:nvSpPr>
          <p:cNvPr id="5" name="Footer Placeholder 4"/>
          <p:cNvSpPr>
            <a:spLocks noGrp="1"/>
          </p:cNvSpPr>
          <p:nvPr>
            <p:ph type="ftr" sz="quarter" idx="11"/>
          </p:nvPr>
        </p:nvSpPr>
        <p:spPr/>
        <p:txBody>
          <a:bodyPr/>
          <a:lstStyle/>
          <a:p>
            <a:r>
              <a:rPr lang="en-US" smtClean="0"/>
              <a:t>Faculty Meeting June 3, 2017</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5188A2-4FD5-9846-A372-A74367717AE6}" type="datetime1">
              <a:rPr lang="en-US" smtClean="0"/>
              <a:t>5/29/17</a:t>
            </a:fld>
            <a:endParaRPr lang="en-US"/>
          </a:p>
        </p:txBody>
      </p:sp>
      <p:sp>
        <p:nvSpPr>
          <p:cNvPr id="5" name="Footer Placeholder 4"/>
          <p:cNvSpPr>
            <a:spLocks noGrp="1"/>
          </p:cNvSpPr>
          <p:nvPr>
            <p:ph type="ftr" sz="quarter" idx="11"/>
          </p:nvPr>
        </p:nvSpPr>
        <p:spPr/>
        <p:txBody>
          <a:bodyPr/>
          <a:lstStyle/>
          <a:p>
            <a:r>
              <a:rPr lang="en-US" smtClean="0"/>
              <a:t>Faculty Meeting June 3, 2017</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FEBD994-886C-484F-9DF1-407A9CE24296}" type="datetime1">
              <a:rPr lang="en-US" smtClean="0"/>
              <a:t>5/29/17</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55E51BD1-8B0B-FD4B-B87A-0360E75FED36}" type="datetime1">
              <a:rPr lang="en-US" smtClean="0"/>
              <a:t>5/29/17</a:t>
            </a:fld>
            <a:endParaRPr lang="en-US"/>
          </a:p>
        </p:txBody>
      </p:sp>
      <p:sp>
        <p:nvSpPr>
          <p:cNvPr id="8" name="Footer Placeholder 7"/>
          <p:cNvSpPr>
            <a:spLocks noGrp="1"/>
          </p:cNvSpPr>
          <p:nvPr>
            <p:ph type="ftr" sz="quarter" idx="11"/>
          </p:nvPr>
        </p:nvSpPr>
        <p:spPr/>
        <p:txBody>
          <a:bodyPr/>
          <a:lstStyle/>
          <a:p>
            <a:r>
              <a:rPr lang="en-US" smtClean="0"/>
              <a:t>Faculty Meeting June 3, 2017</a:t>
            </a:r>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E13C249E-5290-C543-906D-817456D3C8B0}" type="datetime1">
              <a:rPr lang="en-US" smtClean="0"/>
              <a:t>5/29/17</a:t>
            </a:fld>
            <a:endParaRPr lang="en-US"/>
          </a:p>
        </p:txBody>
      </p:sp>
      <p:sp>
        <p:nvSpPr>
          <p:cNvPr id="4" name="Footer Placeholder 3"/>
          <p:cNvSpPr>
            <a:spLocks noGrp="1"/>
          </p:cNvSpPr>
          <p:nvPr>
            <p:ph type="ftr" sz="quarter" idx="11"/>
          </p:nvPr>
        </p:nvSpPr>
        <p:spPr/>
        <p:txBody>
          <a:bodyPr/>
          <a:lstStyle/>
          <a:p>
            <a:r>
              <a:rPr lang="en-US" smtClean="0"/>
              <a:t>Faculty Meeting June 3, 2017</a:t>
            </a:r>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4803B-4CA1-E94C-896A-B3966837DCF6}" type="datetime1">
              <a:rPr lang="en-US" smtClean="0"/>
              <a:t>5/29/17</a:t>
            </a:fld>
            <a:endParaRPr lang="en-US"/>
          </a:p>
        </p:txBody>
      </p:sp>
      <p:sp>
        <p:nvSpPr>
          <p:cNvPr id="3" name="Footer Placeholder 2"/>
          <p:cNvSpPr>
            <a:spLocks noGrp="1"/>
          </p:cNvSpPr>
          <p:nvPr>
            <p:ph type="ftr" sz="quarter" idx="11"/>
          </p:nvPr>
        </p:nvSpPr>
        <p:spPr/>
        <p:txBody>
          <a:bodyPr/>
          <a:lstStyle/>
          <a:p>
            <a:r>
              <a:rPr lang="en-US" smtClean="0"/>
              <a:t>Faculty Meeting June 3, 2017</a:t>
            </a:r>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8716B7-6016-834E-9152-2B6C05F71308}" type="datetime1">
              <a:rPr lang="en-US" smtClean="0"/>
              <a:t>5/29/17</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B6775CE-1A81-0F42-99B1-F9BF3049C5E7}" type="datetime1">
              <a:rPr lang="en-US" smtClean="0"/>
              <a:t>5/29/17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Faculty Meeting June 3, 2017</a:t>
            </a:r>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Delivering Content Based Instruction</a:t>
            </a:r>
            <a:endParaRPr lang="en-US" dirty="0"/>
          </a:p>
        </p:txBody>
      </p:sp>
      <p:sp>
        <p:nvSpPr>
          <p:cNvPr id="3" name="Subtitle 2"/>
          <p:cNvSpPr>
            <a:spLocks noGrp="1"/>
          </p:cNvSpPr>
          <p:nvPr>
            <p:ph type="subTitle" idx="1"/>
          </p:nvPr>
        </p:nvSpPr>
        <p:spPr/>
        <p:txBody>
          <a:bodyPr/>
          <a:lstStyle/>
          <a:p>
            <a:r>
              <a:rPr lang="en-US" dirty="0" smtClean="0"/>
              <a:t>Spanish American Institute</a:t>
            </a:r>
            <a:endParaRPr lang="en-US" dirty="0"/>
          </a:p>
        </p:txBody>
      </p:sp>
      <p:sp>
        <p:nvSpPr>
          <p:cNvPr id="4" name="Date Placeholder 3"/>
          <p:cNvSpPr>
            <a:spLocks noGrp="1"/>
          </p:cNvSpPr>
          <p:nvPr>
            <p:ph type="dt" sz="half" idx="10"/>
          </p:nvPr>
        </p:nvSpPr>
        <p:spPr/>
        <p:txBody>
          <a:bodyPr/>
          <a:lstStyle/>
          <a:p>
            <a:fld id="{C2F8C105-A538-E64C-97EA-26FAF9FDE23D}" type="datetime1">
              <a:rPr lang="en-US" smtClean="0"/>
              <a:t>5/29/17</a:t>
            </a:fld>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58323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Based Instruction</a:t>
            </a:r>
            <a:endParaRPr lang="en-US" dirty="0"/>
          </a:p>
        </p:txBody>
      </p:sp>
      <p:sp>
        <p:nvSpPr>
          <p:cNvPr id="3" name="Content Placeholder 2"/>
          <p:cNvSpPr>
            <a:spLocks noGrp="1"/>
          </p:cNvSpPr>
          <p:nvPr>
            <p:ph idx="1"/>
          </p:nvPr>
        </p:nvSpPr>
        <p:spPr/>
        <p:txBody>
          <a:bodyPr/>
          <a:lstStyle/>
          <a:p>
            <a:r>
              <a:rPr lang="en-US" dirty="0" smtClean="0"/>
              <a:t>Delivering Content Based:</a:t>
            </a:r>
          </a:p>
          <a:p>
            <a:pPr lvl="1"/>
            <a:r>
              <a:rPr lang="en-US" dirty="0" smtClean="0"/>
              <a:t>Students are focused on learning about something</a:t>
            </a:r>
            <a:r>
              <a:rPr lang="is-IS" dirty="0" smtClean="0"/>
              <a:t>…language acquisition comes through learning about something</a:t>
            </a:r>
          </a:p>
          <a:p>
            <a:pPr lvl="1"/>
            <a:r>
              <a:rPr lang="en-US" dirty="0" smtClean="0"/>
              <a:t>Thought to be a more natural way to learn language</a:t>
            </a:r>
            <a:endParaRPr lang="en-US" dirty="0"/>
          </a:p>
        </p:txBody>
      </p:sp>
      <p:sp>
        <p:nvSpPr>
          <p:cNvPr id="4" name="Date Placeholder 3"/>
          <p:cNvSpPr>
            <a:spLocks noGrp="1"/>
          </p:cNvSpPr>
          <p:nvPr>
            <p:ph type="dt" sz="half" idx="10"/>
          </p:nvPr>
        </p:nvSpPr>
        <p:spPr/>
        <p:txBody>
          <a:bodyPr/>
          <a:lstStyle/>
          <a:p>
            <a:fld id="{2C9AA7BF-62C5-9C49-BBE5-D229457184D7}" type="datetime1">
              <a:rPr lang="en-US" smtClean="0"/>
              <a:t>5/29/17</a:t>
            </a:fld>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79808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Based Instruction</a:t>
            </a:r>
            <a:endParaRPr lang="en-US" dirty="0"/>
          </a:p>
        </p:txBody>
      </p:sp>
      <p:sp>
        <p:nvSpPr>
          <p:cNvPr id="3" name="Content Placeholder 2"/>
          <p:cNvSpPr>
            <a:spLocks noGrp="1"/>
          </p:cNvSpPr>
          <p:nvPr>
            <p:ph idx="1"/>
          </p:nvPr>
        </p:nvSpPr>
        <p:spPr/>
        <p:txBody>
          <a:bodyPr/>
          <a:lstStyle/>
          <a:p>
            <a:r>
              <a:rPr lang="en-US" dirty="0" smtClean="0"/>
              <a:t>Advantages:</a:t>
            </a:r>
          </a:p>
          <a:p>
            <a:pPr lvl="1"/>
            <a:r>
              <a:rPr lang="en-US" dirty="0" smtClean="0"/>
              <a:t>Makes language learning more interesting</a:t>
            </a:r>
          </a:p>
          <a:p>
            <a:pPr lvl="1"/>
            <a:r>
              <a:rPr lang="en-US" dirty="0" smtClean="0"/>
              <a:t>More motivating for students </a:t>
            </a:r>
          </a:p>
          <a:p>
            <a:pPr lvl="1"/>
            <a:r>
              <a:rPr lang="en-US" dirty="0" smtClean="0"/>
              <a:t>Students are able to see real purpose in language</a:t>
            </a:r>
          </a:p>
          <a:p>
            <a:pPr lvl="1"/>
            <a:r>
              <a:rPr lang="en-US" dirty="0" smtClean="0"/>
              <a:t>Comprehensible input based on content, not grammar (accelerates the language learning process_</a:t>
            </a:r>
            <a:endParaRPr lang="en-US" dirty="0"/>
          </a:p>
        </p:txBody>
      </p:sp>
      <p:sp>
        <p:nvSpPr>
          <p:cNvPr id="4" name="Date Placeholder 3"/>
          <p:cNvSpPr>
            <a:spLocks noGrp="1"/>
          </p:cNvSpPr>
          <p:nvPr>
            <p:ph type="dt" sz="half" idx="10"/>
          </p:nvPr>
        </p:nvSpPr>
        <p:spPr/>
        <p:txBody>
          <a:bodyPr/>
          <a:lstStyle/>
          <a:p>
            <a:fld id="{463F28EF-90EA-FB41-A04C-712C4FAAD6D8}" type="datetime1">
              <a:rPr lang="en-US" smtClean="0"/>
              <a:t>5/29/17</a:t>
            </a:fld>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3</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59213981"/>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Based Instruction</a:t>
            </a:r>
            <a:endParaRPr lang="en-US" dirty="0"/>
          </a:p>
        </p:txBody>
      </p:sp>
      <p:sp>
        <p:nvSpPr>
          <p:cNvPr id="3" name="Content Placeholder 2"/>
          <p:cNvSpPr>
            <a:spLocks noGrp="1"/>
          </p:cNvSpPr>
          <p:nvPr>
            <p:ph idx="1"/>
          </p:nvPr>
        </p:nvSpPr>
        <p:spPr/>
        <p:txBody>
          <a:bodyPr>
            <a:normAutofit/>
          </a:bodyPr>
          <a:lstStyle/>
          <a:p>
            <a:r>
              <a:rPr lang="en-US" dirty="0" smtClean="0"/>
              <a:t>Lesson Planning:</a:t>
            </a:r>
          </a:p>
          <a:p>
            <a:pPr lvl="1"/>
            <a:r>
              <a:rPr lang="en-US" dirty="0" smtClean="0"/>
              <a:t>Brainstorm to </a:t>
            </a:r>
            <a:r>
              <a:rPr lang="en-US" dirty="0"/>
              <a:t>activate students’ prior knowledge on </a:t>
            </a:r>
            <a:r>
              <a:rPr lang="en-US" dirty="0" smtClean="0"/>
              <a:t>given topics</a:t>
            </a:r>
            <a:endParaRPr lang="en-US" dirty="0"/>
          </a:p>
          <a:p>
            <a:pPr lvl="1"/>
            <a:r>
              <a:rPr lang="en-US" dirty="0" smtClean="0"/>
              <a:t>Give students background information/lecture</a:t>
            </a:r>
          </a:p>
          <a:p>
            <a:pPr lvl="1"/>
            <a:r>
              <a:rPr lang="en-US" dirty="0" smtClean="0"/>
              <a:t>Pull out key vocabulary</a:t>
            </a:r>
            <a:endParaRPr lang="en-US" dirty="0"/>
          </a:p>
          <a:p>
            <a:pPr lvl="1"/>
            <a:r>
              <a:rPr lang="en-US" dirty="0" smtClean="0"/>
              <a:t>Use </a:t>
            </a:r>
            <a:r>
              <a:rPr lang="en-US" dirty="0"/>
              <a:t>specific comprehension questions about inquiry activities</a:t>
            </a:r>
            <a:br>
              <a:rPr lang="en-US" dirty="0"/>
            </a:br>
            <a:endParaRPr lang="en-US" dirty="0"/>
          </a:p>
          <a:p>
            <a:pPr lvl="1"/>
            <a:r>
              <a:rPr lang="en-US" dirty="0" smtClean="0"/>
              <a:t>Use </a:t>
            </a:r>
            <a:r>
              <a:rPr lang="en-US" dirty="0"/>
              <a:t>strategies to enhance comprehension of </a:t>
            </a:r>
            <a:r>
              <a:rPr lang="en-US" dirty="0" smtClean="0"/>
              <a:t>content </a:t>
            </a:r>
            <a:r>
              <a:rPr lang="en-US" dirty="0"/>
              <a:t>in expository texts at the end of each lesson </a:t>
            </a:r>
            <a:endParaRPr lang="en-US" dirty="0" smtClean="0"/>
          </a:p>
          <a:p>
            <a:pPr marL="349250" lvl="1" indent="0">
              <a:buNone/>
            </a:pPr>
            <a:endParaRPr lang="en-US" dirty="0"/>
          </a:p>
          <a:p>
            <a:endParaRPr lang="en-US" dirty="0"/>
          </a:p>
        </p:txBody>
      </p:sp>
      <p:sp>
        <p:nvSpPr>
          <p:cNvPr id="4" name="Date Placeholder 3"/>
          <p:cNvSpPr>
            <a:spLocks noGrp="1"/>
          </p:cNvSpPr>
          <p:nvPr>
            <p:ph type="dt" sz="half" idx="10"/>
          </p:nvPr>
        </p:nvSpPr>
        <p:spPr/>
        <p:txBody>
          <a:bodyPr/>
          <a:lstStyle/>
          <a:p>
            <a:fld id="{5D6E802C-54AC-3B44-9D3F-1A4D773EFC98}" type="datetime1">
              <a:rPr lang="en-US" smtClean="0"/>
              <a:t>5/29/17</a:t>
            </a:fld>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4</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85523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Content Based Instruction</a:t>
            </a:r>
            <a:endParaRPr lang="en-US" dirty="0"/>
          </a:p>
        </p:txBody>
      </p:sp>
      <p:sp>
        <p:nvSpPr>
          <p:cNvPr id="6" name="Content Placeholder 5"/>
          <p:cNvSpPr>
            <a:spLocks noGrp="1"/>
          </p:cNvSpPr>
          <p:nvPr>
            <p:ph idx="1"/>
          </p:nvPr>
        </p:nvSpPr>
        <p:spPr/>
        <p:txBody>
          <a:bodyPr/>
          <a:lstStyle/>
          <a:p>
            <a:pPr lvl="1"/>
            <a:r>
              <a:rPr lang="en-US" dirty="0"/>
              <a:t>Use a variety of language functions (e.g., describing, explaining, reporting, drawing concluding) in the context of science inquiry</a:t>
            </a:r>
          </a:p>
          <a:p>
            <a:pPr lvl="1"/>
            <a:r>
              <a:rPr lang="en-US" dirty="0"/>
              <a:t>Engage students in whole-group, small-group, and individual active activities on content: Have students write an expository paragraph describing the process under investigation</a:t>
            </a:r>
          </a:p>
          <a:p>
            <a:pPr lvl="1"/>
            <a:r>
              <a:rPr lang="en-US" dirty="0"/>
              <a:t>Have students create Venn diagrams, concept maps, or graphic organizers using vocabulary </a:t>
            </a:r>
          </a:p>
          <a:p>
            <a:pPr lvl="1"/>
            <a:r>
              <a:rPr lang="en-US" dirty="0"/>
              <a:t>Have students record data and report results in multiple formats (oral, written,</a:t>
            </a:r>
            <a:br>
              <a:rPr lang="en-US" dirty="0"/>
            </a:br>
            <a:r>
              <a:rPr lang="en-US" dirty="0"/>
              <a:t>and graphic)</a:t>
            </a:r>
          </a:p>
          <a:p>
            <a:endParaRPr lang="en-US" dirty="0"/>
          </a:p>
        </p:txBody>
      </p:sp>
      <p:sp>
        <p:nvSpPr>
          <p:cNvPr id="4" name="Date Placeholder 3"/>
          <p:cNvSpPr>
            <a:spLocks noGrp="1"/>
          </p:cNvSpPr>
          <p:nvPr>
            <p:ph type="dt" sz="half" idx="10"/>
          </p:nvPr>
        </p:nvSpPr>
        <p:spPr/>
        <p:txBody>
          <a:bodyPr/>
          <a:lstStyle/>
          <a:p>
            <a:fld id="{F346325A-3370-6049-A3E1-C26118D6ACE8}" type="datetime1">
              <a:rPr lang="en-US" smtClean="0"/>
              <a:t>5/29/17</a:t>
            </a:fld>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5</a:t>
            </a:fld>
            <a:endParaRPr lang="en-US"/>
          </a:p>
        </p:txBody>
      </p:sp>
      <p:sp>
        <p:nvSpPr>
          <p:cNvPr id="8" name="Footer Placeholder 7"/>
          <p:cNvSpPr>
            <a:spLocks noGrp="1"/>
          </p:cNvSpPr>
          <p:nvPr>
            <p:ph type="ftr" sz="quarter" idx="11"/>
          </p:nvPr>
        </p:nvSpPr>
        <p:spPr/>
        <p:txBody>
          <a:bodyPr/>
          <a:lstStyle/>
          <a:p>
            <a:r>
              <a:rPr lang="en-US" smtClean="0"/>
              <a:t>Faculty Meeting June 3, 2017</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5546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Based Instruction</a:t>
            </a:r>
            <a:endParaRPr lang="en-US" dirty="0"/>
          </a:p>
        </p:txBody>
      </p:sp>
      <p:sp>
        <p:nvSpPr>
          <p:cNvPr id="3" name="Content Placeholder 2"/>
          <p:cNvSpPr>
            <a:spLocks noGrp="1"/>
          </p:cNvSpPr>
          <p:nvPr>
            <p:ph idx="1"/>
          </p:nvPr>
        </p:nvSpPr>
        <p:spPr/>
        <p:txBody>
          <a:bodyPr/>
          <a:lstStyle/>
          <a:p>
            <a:r>
              <a:rPr lang="en-US" dirty="0" smtClean="0"/>
              <a:t>Sample Lesson Plan</a:t>
            </a:r>
          </a:p>
          <a:p>
            <a:r>
              <a:rPr lang="en-US" dirty="0" smtClean="0"/>
              <a:t>English for Accounting (first course)</a:t>
            </a:r>
          </a:p>
        </p:txBody>
      </p:sp>
      <p:sp>
        <p:nvSpPr>
          <p:cNvPr id="4" name="Date Placeholder 3"/>
          <p:cNvSpPr>
            <a:spLocks noGrp="1"/>
          </p:cNvSpPr>
          <p:nvPr>
            <p:ph type="dt" sz="half" idx="10"/>
          </p:nvPr>
        </p:nvSpPr>
        <p:spPr/>
        <p:txBody>
          <a:bodyPr/>
          <a:lstStyle/>
          <a:p>
            <a:fld id="{E578DB1E-4FB8-174B-BF46-F2905A4F36A0}" type="datetime1">
              <a:rPr lang="en-US" smtClean="0"/>
              <a:t>5/29/17</a:t>
            </a:fld>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31878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Based Instruction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Teachers need to</a:t>
            </a:r>
            <a:r>
              <a:rPr lang="is-IS" dirty="0" smtClean="0"/>
              <a:t>…</a:t>
            </a:r>
          </a:p>
          <a:p>
            <a:pPr lvl="1"/>
            <a:r>
              <a:rPr lang="en-US" dirty="0" smtClean="0"/>
              <a:t>Consider </a:t>
            </a:r>
            <a:r>
              <a:rPr lang="en-US" dirty="0"/>
              <a:t>the use of language support strategies with ELLs to enhance comprehension of academic content and to develop English </a:t>
            </a:r>
            <a:r>
              <a:rPr lang="en-US" dirty="0" smtClean="0"/>
              <a:t>language proficiency </a:t>
            </a:r>
            <a:endParaRPr lang="en-US" dirty="0"/>
          </a:p>
          <a:p>
            <a:pPr lvl="1"/>
            <a:r>
              <a:rPr lang="en-US" dirty="0"/>
              <a:t>Recognize students’ varying levels of language proficiency</a:t>
            </a:r>
            <a:br>
              <a:rPr lang="en-US" dirty="0"/>
            </a:br>
            <a:r>
              <a:rPr lang="en-US" dirty="0"/>
              <a:t>Structure activities to reduce the language load required for participation (e.g., slower rate, enunciation</a:t>
            </a:r>
            <a:r>
              <a:rPr lang="en-US" dirty="0" smtClean="0"/>
              <a:t>)</a:t>
            </a:r>
            <a:endParaRPr lang="en-US" dirty="0"/>
          </a:p>
          <a:p>
            <a:pPr lvl="1"/>
            <a:r>
              <a:rPr lang="en-US" dirty="0" smtClean="0"/>
              <a:t>Use </a:t>
            </a:r>
            <a:r>
              <a:rPr lang="en-US" dirty="0"/>
              <a:t>language that matches students’ levels of communicative competence in length, complexity, and abstraction, such as reducing difficult language to key vocabulary or using shorter utterances and simplified sentence </a:t>
            </a:r>
            <a:r>
              <a:rPr lang="en-US" dirty="0" smtClean="0"/>
              <a:t>structures</a:t>
            </a:r>
          </a:p>
          <a:p>
            <a:pPr lvl="1"/>
            <a:r>
              <a:rPr lang="en-US" dirty="0" smtClean="0"/>
              <a:t>Communicate </a:t>
            </a:r>
            <a:r>
              <a:rPr lang="en-US" dirty="0"/>
              <a:t>at or slightly above students’ level of communicative competence</a:t>
            </a:r>
            <a:br>
              <a:rPr lang="en-US" dirty="0"/>
            </a:br>
            <a:endParaRPr lang="en-US" dirty="0"/>
          </a:p>
        </p:txBody>
      </p:sp>
      <p:sp>
        <p:nvSpPr>
          <p:cNvPr id="4" name="Date Placeholder 3"/>
          <p:cNvSpPr>
            <a:spLocks noGrp="1"/>
          </p:cNvSpPr>
          <p:nvPr>
            <p:ph type="dt" sz="half" idx="10"/>
          </p:nvPr>
        </p:nvSpPr>
        <p:spPr/>
        <p:txBody>
          <a:bodyPr/>
          <a:lstStyle/>
          <a:p>
            <a:fld id="{1E0A1F06-8143-C145-A1C6-AF4E34AB3391}" type="datetime1">
              <a:rPr lang="en-US" smtClean="0"/>
              <a:t>5/29/17</a:t>
            </a:fld>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7</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4865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Based Instruction</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a:t>Use multiple modes of communication and representation through non-verbal (gestural), oral, graphic, and written communication</a:t>
            </a:r>
          </a:p>
          <a:p>
            <a:pPr lvl="1"/>
            <a:r>
              <a:rPr lang="en-US" dirty="0"/>
              <a:t>Introduce key vocabulary in the beginning of lessons and encourage students to practice the vocabulary in a variety of contexts</a:t>
            </a:r>
          </a:p>
          <a:p>
            <a:pPr lvl="1"/>
            <a:r>
              <a:rPr lang="en-US" dirty="0"/>
              <a:t>Use language in multiple contexts (e.g., introduce, write, repeat, highlight)</a:t>
            </a:r>
          </a:p>
          <a:p>
            <a:pPr lvl="1"/>
            <a:r>
              <a:rPr lang="en-US" dirty="0"/>
              <a:t>Promote precision in describing and explaining objects and events, for example, give explicit attention to particular words, such as positional words (e.g., above, below, inside, outside), comparative terms (e.g., cold, colder, coldest), and affixes (e.g., in-/ in “increase” or “inflate” as opposed to /de-/ in “decrease” or “deflate”)</a:t>
            </a:r>
          </a:p>
          <a:p>
            <a:pPr lvl="1"/>
            <a:r>
              <a:rPr lang="en-US" dirty="0"/>
              <a:t>Use </a:t>
            </a:r>
            <a:r>
              <a:rPr lang="en-US" dirty="0" err="1"/>
              <a:t>realia</a:t>
            </a:r>
            <a:r>
              <a:rPr lang="en-US" dirty="0"/>
              <a:t> (demonstration of real objects or events) </a:t>
            </a:r>
          </a:p>
          <a:p>
            <a:endParaRPr lang="en-US" dirty="0"/>
          </a:p>
        </p:txBody>
      </p:sp>
      <p:sp>
        <p:nvSpPr>
          <p:cNvPr id="4" name="Date Placeholder 3"/>
          <p:cNvSpPr>
            <a:spLocks noGrp="1"/>
          </p:cNvSpPr>
          <p:nvPr>
            <p:ph type="dt" sz="half" idx="10"/>
          </p:nvPr>
        </p:nvSpPr>
        <p:spPr/>
        <p:txBody>
          <a:bodyPr/>
          <a:lstStyle/>
          <a:p>
            <a:fld id="{5056478D-9D9F-EE4D-B358-1FB264FC64EB}" type="datetime1">
              <a:rPr lang="en-US" smtClean="0"/>
              <a:t>5/29/17</a:t>
            </a:fld>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063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a:xfrm>
            <a:off x="1322921" y="1523999"/>
            <a:ext cx="6498158" cy="2645834"/>
          </a:xfrm>
        </p:spPr>
        <p:txBody>
          <a:bodyPr/>
          <a:lstStyle/>
          <a:p>
            <a:r>
              <a:rPr lang="en-US" dirty="0" smtClean="0"/>
              <a:t>Work in Groups and Create Sample Lesson for a Content Area</a:t>
            </a:r>
            <a:endParaRPr lang="en-US" dirty="0"/>
          </a:p>
        </p:txBody>
      </p:sp>
      <p:sp>
        <p:nvSpPr>
          <p:cNvPr id="3" name="Date Placeholder 2"/>
          <p:cNvSpPr>
            <a:spLocks noGrp="1"/>
          </p:cNvSpPr>
          <p:nvPr>
            <p:ph type="dt" sz="half" idx="10"/>
          </p:nvPr>
        </p:nvSpPr>
        <p:spPr/>
        <p:txBody>
          <a:bodyPr/>
          <a:lstStyle/>
          <a:p>
            <a:fld id="{E8B17057-5706-F548-8A79-C01F0561C478}" type="datetime1">
              <a:rPr lang="en-US" smtClean="0"/>
              <a:t>5/29/17</a:t>
            </a:fld>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Faculty Meeting June 3, 2017</a:t>
            </a:r>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339078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1942</TotalTime>
  <Words>571</Words>
  <Application>Microsoft Macintosh PowerPoint</Application>
  <PresentationFormat>On-screen Show (4:3)</PresentationFormat>
  <Paragraphs>69</Paragraphs>
  <Slides>9</Slides>
  <Notes>2</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Breeze</vt:lpstr>
      <vt:lpstr>Delivering Content Based Instruction</vt:lpstr>
      <vt:lpstr>Content Based Instruction</vt:lpstr>
      <vt:lpstr>Content Based Instruction</vt:lpstr>
      <vt:lpstr>Content Based Instruction</vt:lpstr>
      <vt:lpstr>Content Based Instruction</vt:lpstr>
      <vt:lpstr>Content Based Instruction</vt:lpstr>
      <vt:lpstr>Content Based Instruction</vt:lpstr>
      <vt:lpstr>Content Based Instruction</vt:lpstr>
      <vt:lpstr>Work in Groups and Create Sample Lesson for a Content Area</vt:lpstr>
    </vt:vector>
  </TitlesOfParts>
  <Company>Bella Lingua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Delivering Content Based Instruction</dc:title>
  <dc:creator>Christina Cavage</dc:creator>
  <cp:keywords/>
  <cp:lastModifiedBy>Dante V. Ferraro</cp:lastModifiedBy>
  <cp:revision>11</cp:revision>
  <cp:lastPrinted>2017-05-29T22:59:14Z</cp:lastPrinted>
  <dcterms:created xsi:type="dcterms:W3CDTF">2017-05-29T16:00:14Z</dcterms:created>
  <dcterms:modified xsi:type="dcterms:W3CDTF">2017-05-30T22:23:53Z</dcterms:modified>
</cp:coreProperties>
</file>